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1661" r:id="rId2"/>
    <p:sldId id="2007" r:id="rId3"/>
    <p:sldId id="2008" r:id="rId4"/>
    <p:sldId id="2011" r:id="rId5"/>
    <p:sldId id="200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3A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D4A08A-D9C1-4C2E-AE91-AD4F96B59251}" v="22" dt="2022-06-07T13:48:03.8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928" autoAdjust="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2.png>
</file>

<file path=ppt/media/image3.svg>
</file>

<file path=ppt/media/image4.png>
</file>

<file path=ppt/media/image5.sv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60E942-48A8-4AA7-8ADE-89EFA29142EC}" type="datetimeFigureOut">
              <a:rPr lang="en-US" smtClean="0"/>
              <a:t>6/7/2022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60981F-E62C-4D70-8500-08ACBFA3E3F3}" type="slidenum">
              <a:rPr lang="en-US" smtClean="0"/>
              <a:t>‹#›</a:t>
            </a:fld>
            <a:endParaRPr lang="en-US"/>
          </a:p>
        </p:txBody>
      </p:sp>
    </p:spTree>
    <p:extLst>
      <p:ext uri="{BB962C8B-B14F-4D97-AF65-F5344CB8AC3E}">
        <p14:creationId xmlns:p14="http://schemas.microsoft.com/office/powerpoint/2010/main" val="3603906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everyone! My name is Zac Sun. I’m a Product Manager within the </a:t>
            </a:r>
            <a:r>
              <a:rPr lang="en-US" b="1" dirty="0"/>
              <a:t>OneDrive and SharePoint Migration team</a:t>
            </a:r>
            <a:r>
              <a:rPr lang="en-US" dirty="0"/>
              <a:t>. Today, I will introduce a </a:t>
            </a:r>
            <a:r>
              <a:rPr lang="en-US" b="1" dirty="0"/>
              <a:t>preview</a:t>
            </a:r>
            <a:r>
              <a:rPr lang="en-US" dirty="0"/>
              <a:t> feature that can help you migrate your </a:t>
            </a:r>
            <a:r>
              <a:rPr lang="en-US" b="1" dirty="0"/>
              <a:t>legacy SharePoint workflows </a:t>
            </a:r>
            <a:r>
              <a:rPr lang="en-US" dirty="0"/>
              <a:t>to </a:t>
            </a:r>
            <a:r>
              <a:rPr lang="en-US" b="1" dirty="0"/>
              <a:t>Power Automate</a:t>
            </a:r>
            <a:r>
              <a:rPr lang="en-US" dirty="0"/>
              <a:t>.</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6/7/2022 9:27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442526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everyone a quick </a:t>
            </a:r>
            <a:r>
              <a:rPr lang="en-US" b="1" dirty="0"/>
              <a:t>overview</a:t>
            </a:r>
            <a:r>
              <a:rPr lang="en-US" dirty="0"/>
              <a:t> of today’s subject. </a:t>
            </a:r>
            <a:r>
              <a:rPr lang="en-US" altLang="zh-CN" dirty="0"/>
              <a:t>We developed the workflow migration feature on top of </a:t>
            </a:r>
            <a:r>
              <a:rPr lang="en-US" altLang="zh-CN" b="1" dirty="0"/>
              <a:t>SharePoint Migration Tool </a:t>
            </a:r>
            <a:r>
              <a:rPr lang="en-US" altLang="zh-CN" dirty="0"/>
              <a:t>which has already supported SharePoint </a:t>
            </a:r>
            <a:r>
              <a:rPr lang="en-US" altLang="zh-CN" b="1" dirty="0"/>
              <a:t>site</a:t>
            </a:r>
            <a:r>
              <a:rPr lang="en-US" altLang="zh-CN" dirty="0"/>
              <a:t> and </a:t>
            </a:r>
            <a:r>
              <a:rPr lang="en-US" altLang="zh-CN" b="1" dirty="0"/>
              <a:t>list</a:t>
            </a:r>
            <a:r>
              <a:rPr lang="en-US" altLang="zh-CN" dirty="0"/>
              <a:t> migration. We did hear customers spent </a:t>
            </a:r>
            <a:r>
              <a:rPr lang="en-US" altLang="zh-CN" b="1" dirty="0"/>
              <a:t>lots of effort </a:t>
            </a:r>
            <a:r>
              <a:rPr lang="en-US" altLang="zh-CN" dirty="0"/>
              <a:t>to </a:t>
            </a:r>
            <a:r>
              <a:rPr lang="en-US" altLang="zh-CN" b="1" dirty="0"/>
              <a:t>rebuild</a:t>
            </a:r>
            <a:r>
              <a:rPr lang="en-US" altLang="zh-CN" dirty="0"/>
              <a:t> legacy workflow logic on Power Automate. We believe the new tool can </a:t>
            </a:r>
            <a:r>
              <a:rPr lang="en-US" altLang="zh-CN" b="1" dirty="0"/>
              <a:t>save</a:t>
            </a:r>
            <a:r>
              <a:rPr lang="en-US" altLang="zh-CN" dirty="0"/>
              <a:t> most of the manual work and </a:t>
            </a:r>
            <a:r>
              <a:rPr lang="en-US" altLang="zh-CN" b="1" dirty="0"/>
              <a:t>automate</a:t>
            </a:r>
            <a:r>
              <a:rPr lang="en-US" altLang="zh-CN" dirty="0"/>
              <a:t> the conversion process with the </a:t>
            </a:r>
            <a:r>
              <a:rPr lang="en-US" altLang="zh-CN" b="1" dirty="0"/>
              <a:t>best practices</a:t>
            </a:r>
            <a:r>
              <a:rPr lang="en-US" altLang="zh-CN" dirty="0"/>
              <a:t>. </a:t>
            </a:r>
          </a:p>
          <a:p>
            <a:r>
              <a:rPr lang="en-US" altLang="zh-CN" dirty="0"/>
              <a:t>The tool does a few things – </a:t>
            </a:r>
            <a:r>
              <a:rPr lang="en-US" altLang="zh-CN" b="1" dirty="0"/>
              <a:t>query</a:t>
            </a:r>
            <a:r>
              <a:rPr lang="en-US" altLang="zh-CN" dirty="0"/>
              <a:t> and fetch source workflow, </a:t>
            </a:r>
            <a:r>
              <a:rPr lang="en-US" altLang="zh-CN" b="1" dirty="0"/>
              <a:t>parse</a:t>
            </a:r>
            <a:r>
              <a:rPr lang="en-US" altLang="zh-CN" dirty="0"/>
              <a:t> the workflow definition, </a:t>
            </a:r>
            <a:r>
              <a:rPr lang="en-US" altLang="zh-CN" b="1" dirty="0"/>
              <a:t>convert</a:t>
            </a:r>
            <a:r>
              <a:rPr lang="en-US" altLang="zh-CN" dirty="0"/>
              <a:t> it to Power Automate flow, </a:t>
            </a:r>
            <a:r>
              <a:rPr lang="en-US" altLang="zh-CN" b="1" dirty="0"/>
              <a:t>package</a:t>
            </a:r>
            <a:r>
              <a:rPr lang="en-US" altLang="zh-CN" dirty="0"/>
              <a:t> the flow into a solution and </a:t>
            </a:r>
            <a:r>
              <a:rPr lang="en-US" altLang="zh-CN" b="1" dirty="0"/>
              <a:t>publish</a:t>
            </a:r>
            <a:r>
              <a:rPr lang="en-US" altLang="zh-CN" dirty="0"/>
              <a:t> the solution with Power Automate API.</a:t>
            </a:r>
            <a:endParaRPr lang="en-US" dirty="0"/>
          </a:p>
        </p:txBody>
      </p:sp>
      <p:sp>
        <p:nvSpPr>
          <p:cNvPr id="4" name="Slide Number Placeholder 3"/>
          <p:cNvSpPr>
            <a:spLocks noGrp="1"/>
          </p:cNvSpPr>
          <p:nvPr>
            <p:ph type="sldNum" sz="quarter" idx="5"/>
          </p:nvPr>
        </p:nvSpPr>
        <p:spPr/>
        <p:txBody>
          <a:bodyPr/>
          <a:lstStyle/>
          <a:p>
            <a:fld id="{1160981F-E62C-4D70-8500-08ACBFA3E3F3}" type="slidenum">
              <a:rPr lang="en-US" smtClean="0"/>
              <a:t>2</a:t>
            </a:fld>
            <a:endParaRPr lang="en-US"/>
          </a:p>
        </p:txBody>
      </p:sp>
    </p:spTree>
    <p:extLst>
      <p:ext uri="{BB962C8B-B14F-4D97-AF65-F5344CB8AC3E}">
        <p14:creationId xmlns:p14="http://schemas.microsoft.com/office/powerpoint/2010/main" val="3401633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what you can do with this new feature. In its public preview release, </a:t>
            </a:r>
            <a:r>
              <a:rPr lang="en-US" i="1" dirty="0"/>
              <a:t>which is available to all, </a:t>
            </a:r>
            <a:r>
              <a:rPr lang="en-US" dirty="0"/>
              <a:t>you can migrate 2010 OOTB </a:t>
            </a:r>
            <a:r>
              <a:rPr lang="en-US" b="1" dirty="0"/>
              <a:t>Approval</a:t>
            </a:r>
            <a:r>
              <a:rPr lang="en-US" dirty="0"/>
              <a:t> and </a:t>
            </a:r>
            <a:r>
              <a:rPr lang="en-US" b="1" dirty="0"/>
              <a:t>Collect Feedback </a:t>
            </a:r>
            <a:r>
              <a:rPr lang="en-US" dirty="0"/>
              <a:t>workflows to Power Automate. The tool can migrate </a:t>
            </a:r>
            <a:r>
              <a:rPr lang="en-US" b="1" dirty="0"/>
              <a:t>list and library </a:t>
            </a:r>
            <a:r>
              <a:rPr lang="en-US" dirty="0"/>
              <a:t>workflow </a:t>
            </a:r>
            <a:r>
              <a:rPr lang="en-US" b="0" dirty="0"/>
              <a:t>as well as</a:t>
            </a:r>
            <a:r>
              <a:rPr lang="en-US" b="1" dirty="0"/>
              <a:t> content-type </a:t>
            </a:r>
            <a:r>
              <a:rPr lang="en-US" dirty="0"/>
              <a:t>workflow. It migrates workflow </a:t>
            </a:r>
            <a:r>
              <a:rPr lang="en-US" b="1" dirty="0"/>
              <a:t>definition</a:t>
            </a:r>
            <a:r>
              <a:rPr lang="en-US" dirty="0"/>
              <a:t> and the association to the list, but </a:t>
            </a:r>
            <a:r>
              <a:rPr lang="en-US" b="1" dirty="0"/>
              <a:t>not</a:t>
            </a:r>
            <a:r>
              <a:rPr lang="en-US" dirty="0"/>
              <a:t> the history data.</a:t>
            </a:r>
          </a:p>
          <a:p>
            <a:r>
              <a:rPr lang="en-US" dirty="0"/>
              <a:t>In the private preview, </a:t>
            </a:r>
            <a:r>
              <a:rPr lang="en-US" altLang="zh-CN" i="1" dirty="0">
                <a:solidFill>
                  <a:srgbClr val="0070C0"/>
                </a:solidFill>
              </a:rPr>
              <a:t>I will show you how to get it later</a:t>
            </a:r>
            <a:r>
              <a:rPr lang="en-US" altLang="zh-CN" dirty="0"/>
              <a:t>, you can migrate </a:t>
            </a:r>
            <a:r>
              <a:rPr lang="en-US" altLang="zh-CN" b="1" dirty="0"/>
              <a:t>Designer</a:t>
            </a:r>
            <a:r>
              <a:rPr lang="en-US" altLang="zh-CN" dirty="0"/>
              <a:t> workflow, </a:t>
            </a:r>
            <a:r>
              <a:rPr lang="en-US" altLang="zh-CN" i="1" dirty="0"/>
              <a:t>people also call it </a:t>
            </a:r>
            <a:r>
              <a:rPr lang="en-US" altLang="zh-CN" b="1" i="1" dirty="0"/>
              <a:t>custom</a:t>
            </a:r>
            <a:r>
              <a:rPr lang="en-US" altLang="zh-CN" i="1" dirty="0"/>
              <a:t> workflow</a:t>
            </a:r>
            <a:r>
              <a:rPr lang="en-US" altLang="zh-CN" dirty="0"/>
              <a:t>. In the version 1, commonly-used workflow actions can be migrated. We will support more actions in upcoming versions.</a:t>
            </a:r>
          </a:p>
          <a:p>
            <a:r>
              <a:rPr lang="en-US" b="1" dirty="0"/>
              <a:t>Next</a:t>
            </a:r>
            <a:r>
              <a:rPr lang="en-US" dirty="0"/>
              <a:t>, I will demonstrate how the tool migrates workflows in a SharePoint site.</a:t>
            </a:r>
          </a:p>
        </p:txBody>
      </p:sp>
      <p:sp>
        <p:nvSpPr>
          <p:cNvPr id="4" name="Slide Number Placeholder 3"/>
          <p:cNvSpPr>
            <a:spLocks noGrp="1"/>
          </p:cNvSpPr>
          <p:nvPr>
            <p:ph type="sldNum" sz="quarter" idx="5"/>
          </p:nvPr>
        </p:nvSpPr>
        <p:spPr/>
        <p:txBody>
          <a:bodyPr/>
          <a:lstStyle/>
          <a:p>
            <a:fld id="{1160981F-E62C-4D70-8500-08ACBFA3E3F3}" type="slidenum">
              <a:rPr lang="en-US" smtClean="0"/>
              <a:t>3</a:t>
            </a:fld>
            <a:endParaRPr lang="en-US"/>
          </a:p>
        </p:txBody>
      </p:sp>
    </p:spTree>
    <p:extLst>
      <p:ext uri="{BB962C8B-B14F-4D97-AF65-F5344CB8AC3E}">
        <p14:creationId xmlns:p14="http://schemas.microsoft.com/office/powerpoint/2010/main" val="3736622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go,</a:t>
            </a:r>
            <a:r>
              <a:rPr lang="zh-CN" altLang="en-US" dirty="0"/>
              <a:t> </a:t>
            </a:r>
            <a:r>
              <a:rPr lang="en-US" altLang="zh-CN" dirty="0"/>
              <a:t>the</a:t>
            </a:r>
            <a:r>
              <a:rPr lang="zh-CN" altLang="en-US" dirty="0"/>
              <a:t> </a:t>
            </a:r>
            <a:r>
              <a:rPr lang="en-US" altLang="zh-CN" dirty="0"/>
              <a:t>video is about 3 minutes long.</a:t>
            </a:r>
            <a:r>
              <a:rPr lang="zh-CN" altLang="en-US" dirty="0"/>
              <a:t> </a:t>
            </a:r>
            <a:r>
              <a:rPr lang="en-US" altLang="zh-CN" dirty="0"/>
              <a:t>Can</a:t>
            </a:r>
            <a:r>
              <a:rPr lang="zh-CN" altLang="en-US" dirty="0"/>
              <a:t> </a:t>
            </a:r>
            <a:r>
              <a:rPr lang="en-US" altLang="zh-CN" dirty="0"/>
              <a:t>everyone see the video, hear the audio?</a:t>
            </a:r>
            <a:endParaRPr lang="en-US" dirty="0"/>
          </a:p>
        </p:txBody>
      </p:sp>
      <p:sp>
        <p:nvSpPr>
          <p:cNvPr id="4" name="Slide Number Placeholder 3"/>
          <p:cNvSpPr>
            <a:spLocks noGrp="1"/>
          </p:cNvSpPr>
          <p:nvPr>
            <p:ph type="sldNum" sz="quarter" idx="5"/>
          </p:nvPr>
        </p:nvSpPr>
        <p:spPr/>
        <p:txBody>
          <a:bodyPr/>
          <a:lstStyle/>
          <a:p>
            <a:fld id="{1160981F-E62C-4D70-8500-08ACBFA3E3F3}" type="slidenum">
              <a:rPr lang="en-US" smtClean="0"/>
              <a:t>4</a:t>
            </a:fld>
            <a:endParaRPr lang="en-US"/>
          </a:p>
        </p:txBody>
      </p:sp>
    </p:spTree>
    <p:extLst>
      <p:ext uri="{BB962C8B-B14F-4D97-AF65-F5344CB8AC3E}">
        <p14:creationId xmlns:p14="http://schemas.microsoft.com/office/powerpoint/2010/main" val="2404014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a:t>
            </a:r>
            <a:r>
              <a:rPr lang="en-US" b="1" dirty="0"/>
              <a:t>latest</a:t>
            </a:r>
            <a:r>
              <a:rPr lang="en-US" dirty="0"/>
              <a:t> feature of migrating designer workflow is </a:t>
            </a:r>
            <a:r>
              <a:rPr lang="en-US" b="1" dirty="0"/>
              <a:t>only</a:t>
            </a:r>
            <a:r>
              <a:rPr lang="en-US" dirty="0"/>
              <a:t> available in the </a:t>
            </a:r>
            <a:r>
              <a:rPr lang="en-US"/>
              <a:t>private preview, </a:t>
            </a:r>
            <a:r>
              <a:rPr lang="en-US" dirty="0"/>
              <a:t>we are inviting you to register and play with it. The links are shared in the chat. You can also scan the QR code to fill the form. After you submit the form, we will follow up with you to share the </a:t>
            </a:r>
            <a:r>
              <a:rPr lang="en-US" b="1" dirty="0"/>
              <a:t>download link, user guide </a:t>
            </a:r>
            <a:r>
              <a:rPr lang="en-US" dirty="0"/>
              <a:t>and demo video if you want to watch it again.</a:t>
            </a:r>
          </a:p>
          <a:p>
            <a:r>
              <a:rPr lang="en-US" dirty="0"/>
              <a:t>This is the end of my demo session. If you have questions, leave it in the chat or send me emails.</a:t>
            </a:r>
          </a:p>
          <a:p>
            <a:r>
              <a:rPr lang="en-US" dirty="0"/>
              <a:t>Thank you!</a:t>
            </a:r>
          </a:p>
        </p:txBody>
      </p:sp>
      <p:sp>
        <p:nvSpPr>
          <p:cNvPr id="4" name="Slide Number Placeholder 3"/>
          <p:cNvSpPr>
            <a:spLocks noGrp="1"/>
          </p:cNvSpPr>
          <p:nvPr>
            <p:ph type="sldNum" sz="quarter" idx="5"/>
          </p:nvPr>
        </p:nvSpPr>
        <p:spPr/>
        <p:txBody>
          <a:bodyPr/>
          <a:lstStyle/>
          <a:p>
            <a:fld id="{1160981F-E62C-4D70-8500-08ACBFA3E3F3}" type="slidenum">
              <a:rPr lang="en-US" smtClean="0"/>
              <a:t>5</a:t>
            </a:fld>
            <a:endParaRPr lang="en-US"/>
          </a:p>
        </p:txBody>
      </p:sp>
    </p:spTree>
    <p:extLst>
      <p:ext uri="{BB962C8B-B14F-4D97-AF65-F5344CB8AC3E}">
        <p14:creationId xmlns:p14="http://schemas.microsoft.com/office/powerpoint/2010/main" val="1596994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3E893-0750-E2A7-01FD-26122D54C3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8537E0-9C5B-8FFE-6DD1-AF5A5DFE51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1C8A72-85FC-DE0C-1BF6-B5021C0042B1}"/>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C9B5B147-EE2D-37E4-AD03-C32D3918FF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FF94CA-8AA3-415F-B6A7-C23BA89F928A}"/>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3340458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BCA8C-2E78-F927-010B-5DC0A9EF56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EB145E-ECE8-1F74-E229-4317C7BEF2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D03ED3-9A25-F402-EA14-25478D566FFD}"/>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5EB29276-60A2-68DE-06B9-6AA990A172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2C751F-9B01-9EE7-F2D6-D67C9283503E}"/>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1444851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E1BB68-EB5A-06B2-05C3-8B467AC780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34B5F5-1C9D-69C8-9E0C-ABA2E9E6A0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527616-A09E-0EE2-2292-AE87160F1BB0}"/>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68DE9C6F-D2BA-50ED-A73B-D06CE4C05C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F9BA0A-B0DC-AD1A-1237-ED03BAFA0843}"/>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22041749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8522373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7ECF-0AE7-830B-00B3-C7DAF76272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15859D-4EE9-C7C6-E22E-6988C61ECB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9F5CBF-4D90-9B8B-A57A-82781CF56898}"/>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9D9948FB-65D4-BF5D-634A-0A6582C7D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2983B3-1353-DA9A-59E3-7FB357891326}"/>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2775901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A96E6-7756-3231-D9BF-33CB63B31F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CA9046-4A80-20DA-E02F-3973210F7D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2BEEFB-B2DA-E2E9-9A7C-485974D09A7B}"/>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F1E6BFAA-8521-B7F5-5221-05DA47ECD1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FC47-64D5-EB07-40EE-19CC3173EA2C}"/>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2845293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33A8A-41E4-7080-BA25-5B5D296728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B11F1B-9A19-FD74-CA5D-7B9A501C1B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BD70F89-3737-094F-4AE8-4F2953E1C5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7D124D-04AB-7459-AC23-E8B5F43F67CB}"/>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6" name="Footer Placeholder 5">
            <a:extLst>
              <a:ext uri="{FF2B5EF4-FFF2-40B4-BE49-F238E27FC236}">
                <a16:creationId xmlns:a16="http://schemas.microsoft.com/office/drawing/2014/main" id="{5826F289-7331-7F77-06A1-9E7995691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AE7D23-44B1-2AA2-ADD6-01C2092733DF}"/>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2742064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7BE0-6E04-EAB7-B998-EDBA5F94AD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BC3DA9-511F-E333-3495-4F2BC0F735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E1C21F-AF95-7749-CFFB-845F374C99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8645E5-2C7F-EBF3-5670-409C0D7B0E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2923C4-1393-B3C2-2F11-4D8AAFA360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ABFB6B-7067-0503-6973-B1EA59584113}"/>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8" name="Footer Placeholder 7">
            <a:extLst>
              <a:ext uri="{FF2B5EF4-FFF2-40B4-BE49-F238E27FC236}">
                <a16:creationId xmlns:a16="http://schemas.microsoft.com/office/drawing/2014/main" id="{DED454CD-F561-0FF3-32A9-FE2748D9BB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DA975B2-118F-C922-805A-1BC5B2467713}"/>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1211661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A8FC9-C9D0-9DDF-E555-EDBDA1003B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EC19AE-116C-9CEF-B5D2-B742BD643D4D}"/>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4" name="Footer Placeholder 3">
            <a:extLst>
              <a:ext uri="{FF2B5EF4-FFF2-40B4-BE49-F238E27FC236}">
                <a16:creationId xmlns:a16="http://schemas.microsoft.com/office/drawing/2014/main" id="{C06E8DEE-D1B3-145D-1B89-635547B859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1BD633-260D-A1C8-8F21-D6A9AE9FE7F2}"/>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2275782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1AA736-0CB6-566F-13BF-6D24E909D67D}"/>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3" name="Footer Placeholder 2">
            <a:extLst>
              <a:ext uri="{FF2B5EF4-FFF2-40B4-BE49-F238E27FC236}">
                <a16:creationId xmlns:a16="http://schemas.microsoft.com/office/drawing/2014/main" id="{2851FF54-BF8C-F8E6-9586-45A8A61664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58D8E0-27C7-DB0A-D99A-B3573DCD53D2}"/>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1235266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9B97-C1F0-0C66-D635-8201FE51A6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252D07-3644-58FE-0B74-5158EA430C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1D19136-024D-6281-73AB-62E1C5F45E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C97145-6BD0-97DD-1FE2-FA6C7777FDC6}"/>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6" name="Footer Placeholder 5">
            <a:extLst>
              <a:ext uri="{FF2B5EF4-FFF2-40B4-BE49-F238E27FC236}">
                <a16:creationId xmlns:a16="http://schemas.microsoft.com/office/drawing/2014/main" id="{B70C9703-1874-7D71-81A2-CB476CD474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7E0088-F23B-147C-8D02-6CEEC6DF482E}"/>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3919347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DD4C4-45F0-9175-0631-B6CFE954B7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3D542D-C386-2437-B593-5E40B3E523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E80064-071F-57D6-E885-0F10D519E2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EFAE81-9C14-8534-8A6A-D034628F4B88}"/>
              </a:ext>
            </a:extLst>
          </p:cNvPr>
          <p:cNvSpPr>
            <a:spLocks noGrp="1"/>
          </p:cNvSpPr>
          <p:nvPr>
            <p:ph type="dt" sz="half" idx="10"/>
          </p:nvPr>
        </p:nvSpPr>
        <p:spPr/>
        <p:txBody>
          <a:bodyPr/>
          <a:lstStyle/>
          <a:p>
            <a:fld id="{2A649668-58A8-47D9-A687-001DFA3E03A1}" type="datetimeFigureOut">
              <a:rPr lang="en-US" smtClean="0"/>
              <a:t>6/7/2022</a:t>
            </a:fld>
            <a:endParaRPr lang="en-US"/>
          </a:p>
        </p:txBody>
      </p:sp>
      <p:sp>
        <p:nvSpPr>
          <p:cNvPr id="6" name="Footer Placeholder 5">
            <a:extLst>
              <a:ext uri="{FF2B5EF4-FFF2-40B4-BE49-F238E27FC236}">
                <a16:creationId xmlns:a16="http://schemas.microsoft.com/office/drawing/2014/main" id="{4EBD76B6-E02E-E540-B4EA-27DDCD39B4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6E80A9-0CB7-881F-891F-85891F82B494}"/>
              </a:ext>
            </a:extLst>
          </p:cNvPr>
          <p:cNvSpPr>
            <a:spLocks noGrp="1"/>
          </p:cNvSpPr>
          <p:nvPr>
            <p:ph type="sldNum" sz="quarter" idx="12"/>
          </p:nvPr>
        </p:nvSpPr>
        <p:spPr/>
        <p:txBody>
          <a:bodyPr/>
          <a:lstStyle/>
          <a:p>
            <a:fld id="{73133358-8B2E-47D3-BA16-36BA2FB42DAC}" type="slidenum">
              <a:rPr lang="en-US" smtClean="0"/>
              <a:t>‹#›</a:t>
            </a:fld>
            <a:endParaRPr lang="en-US"/>
          </a:p>
        </p:txBody>
      </p:sp>
    </p:spTree>
    <p:extLst>
      <p:ext uri="{BB962C8B-B14F-4D97-AF65-F5344CB8AC3E}">
        <p14:creationId xmlns:p14="http://schemas.microsoft.com/office/powerpoint/2010/main" val="902218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B7CADE-FE81-F3DB-8EBE-D3A6C697B9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100EE7-8A59-C13A-47A9-710198F9C7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C0D863-2E2F-BDBF-69DC-8D29EB09D5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649668-58A8-47D9-A687-001DFA3E03A1}" type="datetimeFigureOut">
              <a:rPr lang="en-US" smtClean="0"/>
              <a:t>6/7/2022</a:t>
            </a:fld>
            <a:endParaRPr lang="en-US"/>
          </a:p>
        </p:txBody>
      </p:sp>
      <p:sp>
        <p:nvSpPr>
          <p:cNvPr id="5" name="Footer Placeholder 4">
            <a:extLst>
              <a:ext uri="{FF2B5EF4-FFF2-40B4-BE49-F238E27FC236}">
                <a16:creationId xmlns:a16="http://schemas.microsoft.com/office/drawing/2014/main" id="{0CB1F5D7-58A0-CFCA-624A-0F9B1205F0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D638B4-720E-2732-C8E9-07F94517FC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133358-8B2E-47D3-BA16-36BA2FB42DAC}" type="slidenum">
              <a:rPr lang="en-US" smtClean="0"/>
              <a:t>‹#›</a:t>
            </a:fld>
            <a:endParaRPr lang="en-US"/>
          </a:p>
        </p:txBody>
      </p:sp>
    </p:spTree>
    <p:extLst>
      <p:ext uri="{BB962C8B-B14F-4D97-AF65-F5344CB8AC3E}">
        <p14:creationId xmlns:p14="http://schemas.microsoft.com/office/powerpoint/2010/main" val="1983583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forms.office.com/r/SX9VBNFJbX"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mailto:zhaosu@microsoft.com" TargetMode="External"/><Relationship Id="rId5" Type="http://schemas.openxmlformats.org/officeDocument/2006/relationships/hyperlink" Target="https://docs.microsoft.com/en-us/sharepointmigration/spmt-workflow-overview"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584199" y="2335078"/>
            <a:ext cx="10759141" cy="1329595"/>
          </a:xfrm>
        </p:spPr>
        <p:txBody>
          <a:bodyPr/>
          <a:lstStyle/>
          <a:p>
            <a:r>
              <a:rPr lang="en-US" sz="4800">
                <a:solidFill>
                  <a:schemeClr val="tx1"/>
                </a:solidFill>
                <a:latin typeface="Segoe UI" panose="020B0502040204020203" pitchFamily="34" charset="0"/>
              </a:rPr>
              <a:t>Migrate your SharePoint workflows to Power Automate</a:t>
            </a:r>
            <a:endParaRPr lang="en-US" sz="4800">
              <a:latin typeface="Segoe UI" panose="020B0502040204020203" pitchFamily="34" charset="0"/>
            </a:endParaRPr>
          </a:p>
        </p:txBody>
      </p:sp>
      <p:sp>
        <p:nvSpPr>
          <p:cNvPr id="5" name="Text Placeholder 4"/>
          <p:cNvSpPr>
            <a:spLocks noGrp="1"/>
          </p:cNvSpPr>
          <p:nvPr>
            <p:ph type="body" sz="quarter" idx="12"/>
          </p:nvPr>
        </p:nvSpPr>
        <p:spPr>
          <a:xfrm>
            <a:off x="584199" y="3806766"/>
            <a:ext cx="5732929" cy="338554"/>
          </a:xfrm>
        </p:spPr>
        <p:txBody>
          <a:bodyPr vert="horz" wrap="square" lIns="0" tIns="0" rIns="0" bIns="0" rtlCol="0" anchor="t">
            <a:spAutoFit/>
          </a:bodyPr>
          <a:lstStyle/>
          <a:p>
            <a:r>
              <a:rPr lang="en-US" sz="2400">
                <a:latin typeface="Segoe UI" panose="020B0502040204020203" pitchFamily="34" charset="0"/>
              </a:rPr>
              <a:t>W</a:t>
            </a:r>
            <a:r>
              <a:rPr lang="en-US" sz="2400">
                <a:solidFill>
                  <a:schemeClr val="tx1"/>
                </a:solidFill>
                <a:latin typeface="Segoe UI" panose="020B0502040204020203" pitchFamily="34" charset="0"/>
              </a:rPr>
              <a:t>ith migration tooling (preview)</a:t>
            </a:r>
            <a:endParaRPr lang="en-US" sz="1400">
              <a:latin typeface="Segoe UI" panose="020B0502040204020203" pitchFamily="34" charset="0"/>
              <a:ea typeface="+mn-lt"/>
            </a:endParaRPr>
          </a:p>
        </p:txBody>
      </p:sp>
      <p:sp>
        <p:nvSpPr>
          <p:cNvPr id="8" name="Text Placeholder 4">
            <a:extLst>
              <a:ext uri="{FF2B5EF4-FFF2-40B4-BE49-F238E27FC236}">
                <a16:creationId xmlns:a16="http://schemas.microsoft.com/office/drawing/2014/main" id="{A134198B-F12B-CECB-1F6D-B28B27D7D81A}"/>
              </a:ext>
            </a:extLst>
          </p:cNvPr>
          <p:cNvSpPr txBox="1">
            <a:spLocks/>
          </p:cNvSpPr>
          <p:nvPr/>
        </p:nvSpPr>
        <p:spPr>
          <a:xfrm>
            <a:off x="584199" y="5357061"/>
            <a:ext cx="9063655" cy="276999"/>
          </a:xfrm>
          <a:prstGeom prst="rect">
            <a:avLst/>
          </a:prstGeom>
          <a:noFill/>
        </p:spPr>
        <p:txBody>
          <a:bodyPr vert="horz" wrap="square" lIns="0" tIns="0" rIns="0" bIns="0" rtlCol="0" anchor="t">
            <a:spAutoFit/>
          </a:bodyPr>
          <a:lstStyle>
            <a:lvl1pPr marL="0" indent="0" algn="l" defTabSz="914400" rtl="0" eaLnBrk="1" latinLnBrk="0" hangingPunct="1">
              <a:lnSpc>
                <a:spcPct val="90000"/>
              </a:lnSpc>
              <a:spcBef>
                <a:spcPts val="0"/>
              </a:spcBef>
              <a:buFont typeface="Arial" panose="020B0604020202020204" pitchFamily="34" charset="0"/>
              <a:buNone/>
              <a:defRPr sz="2200" kern="1200" spc="0" baseline="0">
                <a:solidFill>
                  <a:schemeClr val="tx1"/>
                </a:solidFill>
                <a:latin typeface="+mn-lt"/>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latin typeface="Segoe UI" panose="020B0502040204020203" pitchFamily="34" charset="0"/>
              </a:rPr>
              <a:t>By Zac Sun, Principal Product Manager of ODSP Migration</a:t>
            </a:r>
            <a:endParaRPr lang="en-US" sz="1200">
              <a:latin typeface="Segoe UI" panose="020B0502040204020203" pitchFamily="34" charset="0"/>
              <a:ea typeface="+mn-lt"/>
            </a:endParaRPr>
          </a:p>
        </p:txBody>
      </p:sp>
    </p:spTree>
    <p:extLst>
      <p:ext uri="{BB962C8B-B14F-4D97-AF65-F5344CB8AC3E}">
        <p14:creationId xmlns:p14="http://schemas.microsoft.com/office/powerpoint/2010/main" val="179507853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33BA5-62F0-AF1D-274B-E93D1FF5AF66}"/>
              </a:ext>
            </a:extLst>
          </p:cNvPr>
          <p:cNvSpPr>
            <a:spLocks noGrp="1"/>
          </p:cNvSpPr>
          <p:nvPr>
            <p:ph type="title"/>
          </p:nvPr>
        </p:nvSpPr>
        <p:spPr>
          <a:xfrm>
            <a:off x="838200" y="583775"/>
            <a:ext cx="10515600" cy="917058"/>
          </a:xfrm>
        </p:spPr>
        <p:txBody>
          <a:bodyPr>
            <a:normAutofit/>
          </a:bodyPr>
          <a:lstStyle/>
          <a:p>
            <a:r>
              <a:rPr lang="en-US" sz="3600" b="1">
                <a:solidFill>
                  <a:schemeClr val="accent1"/>
                </a:solidFill>
                <a:latin typeface="Segoe UI" panose="020B0502040204020203" pitchFamily="34" charset="0"/>
                <a:cs typeface="Segoe UI" panose="020B0502040204020203" pitchFamily="34" charset="0"/>
              </a:rPr>
              <a:t>Modernize your legacy workflow</a:t>
            </a:r>
          </a:p>
        </p:txBody>
      </p:sp>
      <p:sp>
        <p:nvSpPr>
          <p:cNvPr id="3" name="Content Placeholder 2">
            <a:extLst>
              <a:ext uri="{FF2B5EF4-FFF2-40B4-BE49-F238E27FC236}">
                <a16:creationId xmlns:a16="http://schemas.microsoft.com/office/drawing/2014/main" id="{FF02FE77-91B4-74E5-70C4-049125BAC7FF}"/>
              </a:ext>
            </a:extLst>
          </p:cNvPr>
          <p:cNvSpPr>
            <a:spLocks noGrp="1"/>
          </p:cNvSpPr>
          <p:nvPr>
            <p:ph idx="1"/>
          </p:nvPr>
        </p:nvSpPr>
        <p:spPr>
          <a:xfrm>
            <a:off x="838200" y="1556927"/>
            <a:ext cx="10515600" cy="1344155"/>
          </a:xfrm>
        </p:spPr>
        <p:txBody>
          <a:bodyPr>
            <a:normAutofit/>
          </a:bodyPr>
          <a:lstStyle/>
          <a:p>
            <a:pPr marL="0" indent="0">
              <a:lnSpc>
                <a:spcPct val="130000"/>
              </a:lnSpc>
              <a:spcBef>
                <a:spcPts val="1500"/>
              </a:spcBef>
              <a:spcAft>
                <a:spcPts val="1200"/>
              </a:spcAft>
              <a:buNone/>
            </a:pPr>
            <a:r>
              <a:rPr lang="en-US" sz="2000" dirty="0">
                <a:latin typeface="Segoe UI" panose="020B0502040204020203" pitchFamily="34" charset="0"/>
                <a:cs typeface="Segoe UI" panose="020B0502040204020203" pitchFamily="34" charset="0"/>
              </a:rPr>
              <a:t>Power Automate is the new generation workflow engine in Microsoft365. We have released a new feature on top of SharePoint Migration Tool to support migrating SharePoint workflow to Power Automate.</a:t>
            </a:r>
          </a:p>
        </p:txBody>
      </p:sp>
      <p:grpSp>
        <p:nvGrpSpPr>
          <p:cNvPr id="13" name="Group 12">
            <a:extLst>
              <a:ext uri="{FF2B5EF4-FFF2-40B4-BE49-F238E27FC236}">
                <a16:creationId xmlns:a16="http://schemas.microsoft.com/office/drawing/2014/main" id="{2C2B7B27-8C7C-9BB5-6819-D82BF4954D09}"/>
              </a:ext>
            </a:extLst>
          </p:cNvPr>
          <p:cNvGrpSpPr/>
          <p:nvPr/>
        </p:nvGrpSpPr>
        <p:grpSpPr>
          <a:xfrm>
            <a:off x="931942" y="3205334"/>
            <a:ext cx="10328115" cy="2747865"/>
            <a:chOff x="920978" y="3205334"/>
            <a:chExt cx="10328115" cy="2747865"/>
          </a:xfrm>
        </p:grpSpPr>
        <p:sp>
          <p:nvSpPr>
            <p:cNvPr id="7" name="Rectangle: Rounded Corners 6">
              <a:extLst>
                <a:ext uri="{FF2B5EF4-FFF2-40B4-BE49-F238E27FC236}">
                  <a16:creationId xmlns:a16="http://schemas.microsoft.com/office/drawing/2014/main" id="{B0D07C59-968D-12C4-DB85-279A45F803C6}"/>
                </a:ext>
              </a:extLst>
            </p:cNvPr>
            <p:cNvSpPr/>
            <p:nvPr/>
          </p:nvSpPr>
          <p:spPr>
            <a:xfrm>
              <a:off x="920978" y="3205334"/>
              <a:ext cx="10328115" cy="2747865"/>
            </a:xfrm>
            <a:prstGeom prst="roundRect">
              <a:avLst>
                <a:gd name="adj" fmla="val 8518"/>
              </a:avLst>
            </a:prstGeom>
            <a:solidFill>
              <a:schemeClr val="bg1">
                <a:lumMod val="95000"/>
              </a:schemeClr>
            </a:solidFill>
            <a:ln>
              <a:noFill/>
            </a:ln>
            <a:effectLst>
              <a:outerShdw blurRad="50800" dist="38100" dir="2700000" algn="tl" rotWithShape="0">
                <a:schemeClr val="bg1">
                  <a:lumMod val="9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BEED5DC7-69E4-E5B0-6E33-A60D3F87D69C}"/>
                </a:ext>
              </a:extLst>
            </p:cNvPr>
            <p:cNvGrpSpPr/>
            <p:nvPr/>
          </p:nvGrpSpPr>
          <p:grpSpPr>
            <a:xfrm>
              <a:off x="2259860" y="3632715"/>
              <a:ext cx="7650350" cy="1893102"/>
              <a:chOff x="1932389" y="3546648"/>
              <a:chExt cx="7650350" cy="1893102"/>
            </a:xfrm>
          </p:grpSpPr>
          <p:sp>
            <p:nvSpPr>
              <p:cNvPr id="6" name="Rectangle 5">
                <a:extLst>
                  <a:ext uri="{FF2B5EF4-FFF2-40B4-BE49-F238E27FC236}">
                    <a16:creationId xmlns:a16="http://schemas.microsoft.com/office/drawing/2014/main" id="{37D760B2-3784-0986-78A7-80B5EE72797D}"/>
                  </a:ext>
                </a:extLst>
              </p:cNvPr>
              <p:cNvSpPr/>
              <p:nvPr/>
            </p:nvSpPr>
            <p:spPr>
              <a:xfrm>
                <a:off x="5405351" y="4808154"/>
                <a:ext cx="1201151" cy="6315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Segoe UI" panose="020B0502040204020203" pitchFamily="34" charset="0"/>
                    <a:cs typeface="Segoe UI" panose="020B0502040204020203" pitchFamily="34" charset="0"/>
                  </a:rPr>
                  <a:t>Migration Tool</a:t>
                </a:r>
              </a:p>
            </p:txBody>
          </p:sp>
          <p:sp>
            <p:nvSpPr>
              <p:cNvPr id="10" name="TextBox 9">
                <a:extLst>
                  <a:ext uri="{FF2B5EF4-FFF2-40B4-BE49-F238E27FC236}">
                    <a16:creationId xmlns:a16="http://schemas.microsoft.com/office/drawing/2014/main" id="{E9A61224-0362-E9D3-52FD-8ED3E07AB6EC}"/>
                  </a:ext>
                </a:extLst>
              </p:cNvPr>
              <p:cNvSpPr txBox="1"/>
              <p:nvPr/>
            </p:nvSpPr>
            <p:spPr>
              <a:xfrm>
                <a:off x="1932389" y="4954675"/>
                <a:ext cx="2571601" cy="338554"/>
              </a:xfrm>
              <a:prstGeom prst="rect">
                <a:avLst/>
              </a:prstGeom>
              <a:noFill/>
            </p:spPr>
            <p:txBody>
              <a:bodyPr wrap="none" rtlCol="0">
                <a:spAutoFit/>
              </a:bodyPr>
              <a:lstStyle/>
              <a:p>
                <a:r>
                  <a:rPr lang="en-US" sz="1600" b="1">
                    <a:latin typeface="Segoe UI" panose="020B0502040204020203" pitchFamily="34" charset="0"/>
                    <a:cs typeface="Segoe UI" panose="020B0502040204020203" pitchFamily="34" charset="0"/>
                  </a:rPr>
                  <a:t>Workflow, created by U1</a:t>
                </a:r>
              </a:p>
            </p:txBody>
          </p:sp>
          <p:sp>
            <p:nvSpPr>
              <p:cNvPr id="12" name="TextBox 11">
                <a:extLst>
                  <a:ext uri="{FF2B5EF4-FFF2-40B4-BE49-F238E27FC236}">
                    <a16:creationId xmlns:a16="http://schemas.microsoft.com/office/drawing/2014/main" id="{66189E7F-58BF-FE7F-7F17-C4A9504ABE59}"/>
                  </a:ext>
                </a:extLst>
              </p:cNvPr>
              <p:cNvSpPr txBox="1"/>
              <p:nvPr/>
            </p:nvSpPr>
            <p:spPr>
              <a:xfrm>
                <a:off x="7545258" y="4954675"/>
                <a:ext cx="2008691" cy="338554"/>
              </a:xfrm>
              <a:prstGeom prst="rect">
                <a:avLst/>
              </a:prstGeom>
              <a:noFill/>
            </p:spPr>
            <p:txBody>
              <a:bodyPr wrap="none" rtlCol="0">
                <a:spAutoFit/>
              </a:bodyPr>
              <a:lstStyle/>
              <a:p>
                <a:r>
                  <a:rPr lang="en-US" sz="1600" b="1">
                    <a:solidFill>
                      <a:srgbClr val="00B050"/>
                    </a:solidFill>
                    <a:latin typeface="Segoe UI" panose="020B0502040204020203" pitchFamily="34" charset="0"/>
                    <a:cs typeface="Segoe UI" panose="020B0502040204020203" pitchFamily="34" charset="0"/>
                  </a:rPr>
                  <a:t>Flow, owned by U1</a:t>
                </a:r>
              </a:p>
            </p:txBody>
          </p:sp>
          <p:cxnSp>
            <p:nvCxnSpPr>
              <p:cNvPr id="16" name="Straight Arrow Connector 15">
                <a:extLst>
                  <a:ext uri="{FF2B5EF4-FFF2-40B4-BE49-F238E27FC236}">
                    <a16:creationId xmlns:a16="http://schemas.microsoft.com/office/drawing/2014/main" id="{9A6BA045-692D-EAD6-3413-107BD7A8E418}"/>
                  </a:ext>
                </a:extLst>
              </p:cNvPr>
              <p:cNvCxnSpPr>
                <a:cxnSpLocks/>
              </p:cNvCxnSpPr>
              <p:nvPr/>
            </p:nvCxnSpPr>
            <p:spPr>
              <a:xfrm>
                <a:off x="4503990" y="5123952"/>
                <a:ext cx="81546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0E9DA5D4-DC29-617A-8D71-917E38346948}"/>
                  </a:ext>
                </a:extLst>
              </p:cNvPr>
              <p:cNvSpPr txBox="1"/>
              <p:nvPr/>
            </p:nvSpPr>
            <p:spPr>
              <a:xfrm>
                <a:off x="2461572" y="3546648"/>
                <a:ext cx="1398075" cy="400110"/>
              </a:xfrm>
              <a:prstGeom prst="rect">
                <a:avLst/>
              </a:prstGeom>
              <a:noFill/>
            </p:spPr>
            <p:txBody>
              <a:bodyPr wrap="none" rtlCol="0">
                <a:spAutoFit/>
              </a:bodyPr>
              <a:lstStyle/>
              <a:p>
                <a:r>
                  <a:rPr lang="en-US" sz="2000">
                    <a:solidFill>
                      <a:schemeClr val="accent1"/>
                    </a:solidFill>
                    <a:latin typeface="Segoe UI" panose="020B0502040204020203" pitchFamily="34" charset="0"/>
                    <a:cs typeface="Segoe UI" panose="020B0502040204020203" pitchFamily="34" charset="0"/>
                  </a:rPr>
                  <a:t>SharePoint</a:t>
                </a:r>
              </a:p>
            </p:txBody>
          </p:sp>
          <p:grpSp>
            <p:nvGrpSpPr>
              <p:cNvPr id="9" name="Group 8">
                <a:extLst>
                  <a:ext uri="{FF2B5EF4-FFF2-40B4-BE49-F238E27FC236}">
                    <a16:creationId xmlns:a16="http://schemas.microsoft.com/office/drawing/2014/main" id="{C3EC8B20-D163-F156-2831-D4B4704A054D}"/>
                  </a:ext>
                </a:extLst>
              </p:cNvPr>
              <p:cNvGrpSpPr/>
              <p:nvPr/>
            </p:nvGrpSpPr>
            <p:grpSpPr>
              <a:xfrm>
                <a:off x="2359885" y="4050955"/>
                <a:ext cx="1946187" cy="814313"/>
                <a:chOff x="2359885" y="4050955"/>
                <a:chExt cx="1946187" cy="814313"/>
              </a:xfrm>
            </p:grpSpPr>
            <p:pic>
              <p:nvPicPr>
                <p:cNvPr id="8" name="Graphic 3">
                  <a:extLst>
                    <a:ext uri="{FF2B5EF4-FFF2-40B4-BE49-F238E27FC236}">
                      <a16:creationId xmlns:a16="http://schemas.microsoft.com/office/drawing/2014/main" id="{FC4BABF4-2801-0D5A-1BD0-9CB2445AFD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59885" y="4050955"/>
                  <a:ext cx="814313" cy="814313"/>
                </a:xfrm>
                <a:prstGeom prst="rect">
                  <a:avLst/>
                </a:prstGeom>
              </p:spPr>
            </p:pic>
            <p:pic>
              <p:nvPicPr>
                <p:cNvPr id="20" name="Graphic 19" descr="Workflow with solid fill">
                  <a:extLst>
                    <a:ext uri="{FF2B5EF4-FFF2-40B4-BE49-F238E27FC236}">
                      <a16:creationId xmlns:a16="http://schemas.microsoft.com/office/drawing/2014/main" id="{2CBA130C-B6DC-9810-F8B4-244EE5ED15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215824" y="4402120"/>
                  <a:ext cx="443448" cy="443448"/>
                </a:xfrm>
                <a:prstGeom prst="rect">
                  <a:avLst/>
                </a:prstGeom>
              </p:spPr>
            </p:pic>
            <p:sp>
              <p:nvSpPr>
                <p:cNvPr id="24" name="TextBox 23">
                  <a:extLst>
                    <a:ext uri="{FF2B5EF4-FFF2-40B4-BE49-F238E27FC236}">
                      <a16:creationId xmlns:a16="http://schemas.microsoft.com/office/drawing/2014/main" id="{8EE1D8B2-4918-A408-4FF1-F58229D26F7C}"/>
                    </a:ext>
                  </a:extLst>
                </p:cNvPr>
                <p:cNvSpPr txBox="1"/>
                <p:nvPr/>
              </p:nvSpPr>
              <p:spPr>
                <a:xfrm>
                  <a:off x="3150691" y="4123736"/>
                  <a:ext cx="1155381" cy="369332"/>
                </a:xfrm>
                <a:prstGeom prst="rect">
                  <a:avLst/>
                </a:prstGeom>
                <a:noFill/>
              </p:spPr>
              <p:txBody>
                <a:bodyPr wrap="none" rtlCol="0">
                  <a:spAutoFit/>
                </a:bodyPr>
                <a:lstStyle/>
                <a:p>
                  <a:r>
                    <a:rPr lang="en-US">
                      <a:solidFill>
                        <a:srgbClr val="00B0F0"/>
                      </a:solidFill>
                      <a:latin typeface="Segoe UI" panose="020B0502040204020203" pitchFamily="34" charset="0"/>
                      <a:cs typeface="Segoe UI" panose="020B0502040204020203" pitchFamily="34" charset="0"/>
                    </a:rPr>
                    <a:t>Workflow</a:t>
                  </a:r>
                </a:p>
              </p:txBody>
            </p:sp>
          </p:grpSp>
          <p:sp>
            <p:nvSpPr>
              <p:cNvPr id="26" name="TextBox 25">
                <a:extLst>
                  <a:ext uri="{FF2B5EF4-FFF2-40B4-BE49-F238E27FC236}">
                    <a16:creationId xmlns:a16="http://schemas.microsoft.com/office/drawing/2014/main" id="{76D6B767-A2C3-FEB1-A3E7-12E991C39A53}"/>
                  </a:ext>
                </a:extLst>
              </p:cNvPr>
              <p:cNvSpPr txBox="1"/>
              <p:nvPr/>
            </p:nvSpPr>
            <p:spPr>
              <a:xfrm>
                <a:off x="7516468" y="3546648"/>
                <a:ext cx="2066271" cy="400110"/>
              </a:xfrm>
              <a:prstGeom prst="rect">
                <a:avLst/>
              </a:prstGeom>
              <a:noFill/>
            </p:spPr>
            <p:txBody>
              <a:bodyPr wrap="none" rtlCol="0">
                <a:spAutoFit/>
              </a:bodyPr>
              <a:lstStyle/>
              <a:p>
                <a:r>
                  <a:rPr lang="en-US" sz="2000">
                    <a:solidFill>
                      <a:srgbClr val="104CCA"/>
                    </a:solidFill>
                    <a:latin typeface="Segoe UI" panose="020B0502040204020203" pitchFamily="34" charset="0"/>
                    <a:cs typeface="Segoe UI" panose="020B0502040204020203" pitchFamily="34" charset="0"/>
                  </a:rPr>
                  <a:t>Power Automate</a:t>
                </a:r>
              </a:p>
            </p:txBody>
          </p:sp>
          <p:cxnSp>
            <p:nvCxnSpPr>
              <p:cNvPr id="5" name="Straight Arrow Connector 4">
                <a:extLst>
                  <a:ext uri="{FF2B5EF4-FFF2-40B4-BE49-F238E27FC236}">
                    <a16:creationId xmlns:a16="http://schemas.microsoft.com/office/drawing/2014/main" id="{2C8CDD22-8F28-3D71-A3AD-3915B34B5485}"/>
                  </a:ext>
                </a:extLst>
              </p:cNvPr>
              <p:cNvCxnSpPr>
                <a:cxnSpLocks/>
              </p:cNvCxnSpPr>
              <p:nvPr/>
            </p:nvCxnSpPr>
            <p:spPr>
              <a:xfrm>
                <a:off x="6682543" y="5123952"/>
                <a:ext cx="81546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pic>
        <p:nvPicPr>
          <p:cNvPr id="1026" name="Picture 2" descr="See the source image">
            <a:extLst>
              <a:ext uri="{FF2B5EF4-FFF2-40B4-BE49-F238E27FC236}">
                <a16:creationId xmlns:a16="http://schemas.microsoft.com/office/drawing/2014/main" id="{B25A869B-6752-D22E-C57D-D0EC14DDBB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58276" y="3781138"/>
            <a:ext cx="1595993" cy="1595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616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AFE58-133E-4DFD-B391-AEE2F7F6D643}"/>
              </a:ext>
            </a:extLst>
          </p:cNvPr>
          <p:cNvSpPr>
            <a:spLocks noGrp="1"/>
          </p:cNvSpPr>
          <p:nvPr>
            <p:ph type="title"/>
          </p:nvPr>
        </p:nvSpPr>
        <p:spPr>
          <a:xfrm>
            <a:off x="802433" y="634482"/>
            <a:ext cx="10269894" cy="857185"/>
          </a:xfrm>
        </p:spPr>
        <p:txBody>
          <a:bodyPr>
            <a:normAutofit/>
          </a:bodyPr>
          <a:lstStyle/>
          <a:p>
            <a:r>
              <a:rPr lang="en-US" sz="3600" b="1">
                <a:solidFill>
                  <a:schemeClr val="accent1"/>
                </a:solidFill>
                <a:latin typeface="Segoe UI" panose="020B0502040204020203" pitchFamily="34" charset="0"/>
                <a:cs typeface="Segoe UI" panose="020B0502040204020203" pitchFamily="34" charset="0"/>
              </a:rPr>
              <a:t>What can you do with SPMT preview build</a:t>
            </a:r>
          </a:p>
        </p:txBody>
      </p:sp>
      <p:sp>
        <p:nvSpPr>
          <p:cNvPr id="3" name="Content Placeholder 2">
            <a:extLst>
              <a:ext uri="{FF2B5EF4-FFF2-40B4-BE49-F238E27FC236}">
                <a16:creationId xmlns:a16="http://schemas.microsoft.com/office/drawing/2014/main" id="{D8CD4B94-728C-DA2A-DECE-CFF235F9CEAD}"/>
              </a:ext>
            </a:extLst>
          </p:cNvPr>
          <p:cNvSpPr>
            <a:spLocks noGrp="1"/>
          </p:cNvSpPr>
          <p:nvPr>
            <p:ph idx="1"/>
          </p:nvPr>
        </p:nvSpPr>
        <p:spPr>
          <a:xfrm>
            <a:off x="716902" y="2115982"/>
            <a:ext cx="10758195" cy="2818376"/>
          </a:xfrm>
          <a:noFill/>
        </p:spPr>
        <p:txBody>
          <a:bodyPr lIns="182880" tIns="182880" rIns="182880" anchor="t" anchorCtr="0">
            <a:normAutofit/>
          </a:bodyPr>
          <a:lstStyle/>
          <a:p>
            <a:pPr marL="0" indent="0" algn="l">
              <a:lnSpc>
                <a:spcPct val="100000"/>
              </a:lnSpc>
              <a:buNone/>
            </a:pPr>
            <a:r>
              <a:rPr lang="en-US" sz="2000" b="1" i="0" u="none" strike="noStrike" baseline="0">
                <a:solidFill>
                  <a:srgbClr val="171717"/>
                </a:solidFill>
                <a:latin typeface="Segoe UI" panose="020B0502040204020203" pitchFamily="34" charset="0"/>
                <a:cs typeface="Segoe UI" panose="020B0502040204020203" pitchFamily="34" charset="0"/>
              </a:rPr>
              <a:t>Public preview</a:t>
            </a:r>
          </a:p>
          <a:p>
            <a:pPr>
              <a:lnSpc>
                <a:spcPct val="110000"/>
              </a:lnSpc>
            </a:pPr>
            <a:r>
              <a:rPr lang="en-US" sz="1800" b="0" i="0" u="none" strike="noStrike" baseline="0">
                <a:solidFill>
                  <a:srgbClr val="171717"/>
                </a:solidFill>
                <a:latin typeface="Segoe UI" panose="020B0502040204020203" pitchFamily="34" charset="0"/>
                <a:cs typeface="Segoe UI" panose="020B0502040204020203" pitchFamily="34" charset="0"/>
              </a:rPr>
              <a:t>SharePoint Server 2010 out of the box (OOTB) </a:t>
            </a:r>
            <a:r>
              <a:rPr lang="en-US" sz="1800" b="1" i="0" u="none" strike="noStrike" baseline="0">
                <a:solidFill>
                  <a:srgbClr val="171717"/>
                </a:solidFill>
                <a:latin typeface="Segoe UI" panose="020B0502040204020203" pitchFamily="34" charset="0"/>
                <a:cs typeface="Segoe UI" panose="020B0502040204020203" pitchFamily="34" charset="0"/>
              </a:rPr>
              <a:t>approval</a:t>
            </a:r>
            <a:r>
              <a:rPr lang="en-US" sz="1800" b="0" i="0" u="none" strike="noStrike" baseline="0">
                <a:solidFill>
                  <a:srgbClr val="171717"/>
                </a:solidFill>
                <a:latin typeface="Segoe UI" panose="020B0502040204020203" pitchFamily="34" charset="0"/>
                <a:cs typeface="Segoe UI" panose="020B0502040204020203" pitchFamily="34" charset="0"/>
              </a:rPr>
              <a:t> and </a:t>
            </a:r>
            <a:r>
              <a:rPr lang="en-US" sz="1800" b="1" i="0" u="none" strike="noStrike" baseline="0">
                <a:solidFill>
                  <a:srgbClr val="171717"/>
                </a:solidFill>
                <a:latin typeface="Segoe UI" panose="020B0502040204020203" pitchFamily="34" charset="0"/>
                <a:cs typeface="Segoe UI" panose="020B0502040204020203" pitchFamily="34" charset="0"/>
              </a:rPr>
              <a:t>collect feedback </a:t>
            </a:r>
            <a:r>
              <a:rPr lang="en-US" sz="1800" b="0" i="0" u="none" strike="noStrike" baseline="0">
                <a:solidFill>
                  <a:srgbClr val="171717"/>
                </a:solidFill>
                <a:latin typeface="Segoe UI" panose="020B0502040204020203" pitchFamily="34" charset="0"/>
                <a:cs typeface="Segoe UI" panose="020B0502040204020203" pitchFamily="34" charset="0"/>
              </a:rPr>
              <a:t>workflows to Power Automate. </a:t>
            </a:r>
          </a:p>
          <a:p>
            <a:pPr>
              <a:lnSpc>
                <a:spcPct val="150000"/>
              </a:lnSpc>
            </a:pPr>
            <a:r>
              <a:rPr lang="en-US" sz="1800" b="0" i="0" u="none" strike="noStrike" baseline="0">
                <a:solidFill>
                  <a:srgbClr val="171717"/>
                </a:solidFill>
                <a:latin typeface="Segoe UI" panose="020B0502040204020203" pitchFamily="34" charset="0"/>
                <a:cs typeface="Segoe UI" panose="020B0502040204020203" pitchFamily="34" charset="0"/>
              </a:rPr>
              <a:t>List and library workflow, content-type workflow</a:t>
            </a:r>
          </a:p>
          <a:p>
            <a:pPr>
              <a:lnSpc>
                <a:spcPct val="150000"/>
              </a:lnSpc>
            </a:pPr>
            <a:r>
              <a:rPr lang="en-US" sz="1800" b="0" i="0" u="none" strike="noStrike" baseline="0">
                <a:solidFill>
                  <a:srgbClr val="171717"/>
                </a:solidFill>
                <a:latin typeface="Segoe UI" panose="020B0502040204020203" pitchFamily="34" charset="0"/>
                <a:cs typeface="Segoe UI" panose="020B0502040204020203" pitchFamily="34" charset="0"/>
              </a:rPr>
              <a:t>Workflow definitions and associations (not workflow history data)</a:t>
            </a:r>
          </a:p>
        </p:txBody>
      </p:sp>
      <p:sp>
        <p:nvSpPr>
          <p:cNvPr id="5" name="TextBox 4">
            <a:extLst>
              <a:ext uri="{FF2B5EF4-FFF2-40B4-BE49-F238E27FC236}">
                <a16:creationId xmlns:a16="http://schemas.microsoft.com/office/drawing/2014/main" id="{E2142AD8-AF5B-64D0-1D97-80FC8FBB27BF}"/>
              </a:ext>
            </a:extLst>
          </p:cNvPr>
          <p:cNvSpPr txBox="1"/>
          <p:nvPr/>
        </p:nvSpPr>
        <p:spPr>
          <a:xfrm>
            <a:off x="802433" y="4765503"/>
            <a:ext cx="10183546" cy="917880"/>
          </a:xfrm>
          <a:prstGeom prst="rect">
            <a:avLst/>
          </a:prstGeom>
          <a:noFill/>
        </p:spPr>
        <p:txBody>
          <a:bodyPr wrap="square">
            <a:spAutoFit/>
          </a:bodyPr>
          <a:lstStyle/>
          <a:p>
            <a:pPr marL="0" indent="0">
              <a:lnSpc>
                <a:spcPct val="150000"/>
              </a:lnSpc>
              <a:buNone/>
            </a:pPr>
            <a:r>
              <a:rPr lang="en-US" sz="2000" b="1" i="0" u="none" strike="noStrike" baseline="0">
                <a:solidFill>
                  <a:srgbClr val="171717"/>
                </a:solidFill>
                <a:latin typeface="Segoe UI" panose="020B0502040204020203" pitchFamily="34" charset="0"/>
                <a:cs typeface="Segoe UI" panose="020B0502040204020203" pitchFamily="34" charset="0"/>
              </a:rPr>
              <a:t>Private preview 1</a:t>
            </a:r>
          </a:p>
          <a:p>
            <a:pPr marL="285750" indent="-285750">
              <a:lnSpc>
                <a:spcPct val="150000"/>
              </a:lnSpc>
              <a:buFont typeface="Arial" panose="020B0604020202020204" pitchFamily="34" charset="0"/>
              <a:buChar char="•"/>
            </a:pPr>
            <a:r>
              <a:rPr lang="en-US" sz="1800" b="0" i="0" u="none" strike="noStrike" baseline="0">
                <a:solidFill>
                  <a:srgbClr val="171717"/>
                </a:solidFill>
                <a:latin typeface="Segoe UI" panose="020B0502040204020203" pitchFamily="34" charset="0"/>
                <a:cs typeface="Segoe UI" panose="020B0502040204020203" pitchFamily="34" charset="0"/>
              </a:rPr>
              <a:t>SharePoint Server 2010 and 2013 </a:t>
            </a:r>
            <a:r>
              <a:rPr lang="en-US" sz="1800" b="1" i="0" u="none" strike="noStrike" baseline="0">
                <a:solidFill>
                  <a:srgbClr val="171717"/>
                </a:solidFill>
                <a:latin typeface="Segoe UI" panose="020B0502040204020203" pitchFamily="34" charset="0"/>
                <a:cs typeface="Segoe UI" panose="020B0502040204020203" pitchFamily="34" charset="0"/>
              </a:rPr>
              <a:t>Designer</a:t>
            </a:r>
            <a:r>
              <a:rPr lang="en-US" sz="1800" b="0" i="0" u="none" strike="noStrike" baseline="0">
                <a:solidFill>
                  <a:srgbClr val="171717"/>
                </a:solidFill>
                <a:latin typeface="Segoe UI" panose="020B0502040204020203" pitchFamily="34" charset="0"/>
                <a:cs typeface="Segoe UI" panose="020B0502040204020203" pitchFamily="34" charset="0"/>
              </a:rPr>
              <a:t> (SPD) workflows to Power Automate</a:t>
            </a:r>
          </a:p>
        </p:txBody>
      </p:sp>
      <p:sp>
        <p:nvSpPr>
          <p:cNvPr id="6" name="TextBox 5">
            <a:extLst>
              <a:ext uri="{FF2B5EF4-FFF2-40B4-BE49-F238E27FC236}">
                <a16:creationId xmlns:a16="http://schemas.microsoft.com/office/drawing/2014/main" id="{683D9ABB-1358-FE37-014F-FF7A53955ED4}"/>
              </a:ext>
            </a:extLst>
          </p:cNvPr>
          <p:cNvSpPr txBox="1"/>
          <p:nvPr/>
        </p:nvSpPr>
        <p:spPr>
          <a:xfrm>
            <a:off x="2199290" y="1631731"/>
            <a:ext cx="184731" cy="369332"/>
          </a:xfrm>
          <a:prstGeom prst="rect">
            <a:avLst/>
          </a:prstGeom>
          <a:noFill/>
        </p:spPr>
        <p:txBody>
          <a:bodyPr wrap="none" rtlCol="0">
            <a:spAutoFit/>
          </a:bodyPr>
          <a:lstStyle/>
          <a:p>
            <a:endParaRPr lang="en-CN"/>
          </a:p>
        </p:txBody>
      </p:sp>
      <p:sp>
        <p:nvSpPr>
          <p:cNvPr id="8" name="TextBox 7">
            <a:extLst>
              <a:ext uri="{FF2B5EF4-FFF2-40B4-BE49-F238E27FC236}">
                <a16:creationId xmlns:a16="http://schemas.microsoft.com/office/drawing/2014/main" id="{B70B4125-BBC8-23AB-456C-575DBE54B234}"/>
              </a:ext>
            </a:extLst>
          </p:cNvPr>
          <p:cNvSpPr txBox="1"/>
          <p:nvPr/>
        </p:nvSpPr>
        <p:spPr>
          <a:xfrm>
            <a:off x="802433" y="1633557"/>
            <a:ext cx="9524343" cy="369332"/>
          </a:xfrm>
          <a:prstGeom prst="rect">
            <a:avLst/>
          </a:prstGeom>
          <a:noFill/>
        </p:spPr>
        <p:txBody>
          <a:bodyPr wrap="square">
            <a:spAutoFit/>
          </a:bodyPr>
          <a:lstStyle/>
          <a:p>
            <a:pPr marL="0" indent="0" algn="l">
              <a:lnSpc>
                <a:spcPct val="100000"/>
              </a:lnSpc>
              <a:buNone/>
            </a:pPr>
            <a:r>
              <a:rPr lang="en-US" sz="1800" b="0" i="0" u="none" strike="noStrike" baseline="0">
                <a:solidFill>
                  <a:srgbClr val="171717"/>
                </a:solidFill>
                <a:latin typeface="Segoe UI" panose="020B0502040204020203" pitchFamily="34" charset="0"/>
                <a:cs typeface="Segoe UI" panose="020B0502040204020203" pitchFamily="34" charset="0"/>
              </a:rPr>
              <a:t>Using the SharePoint Migration Tool (SPMT), you can now migrate</a:t>
            </a:r>
            <a:r>
              <a:rPr lang="en-US" sz="1600" b="0" i="0" u="none" strike="noStrike" baseline="0">
                <a:solidFill>
                  <a:srgbClr val="171717"/>
                </a:solidFill>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2100785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Workflow migration demo">
            <a:hlinkClick r:id="" action="ppaction://media"/>
            <a:extLst>
              <a:ext uri="{FF2B5EF4-FFF2-40B4-BE49-F238E27FC236}">
                <a16:creationId xmlns:a16="http://schemas.microsoft.com/office/drawing/2014/main" id="{02E5AEEC-E023-1EB2-596D-9A43277E766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952355"/>
          </a:xfrm>
          <a:prstGeom prst="rect">
            <a:avLst/>
          </a:prstGeom>
        </p:spPr>
      </p:pic>
    </p:spTree>
    <p:extLst>
      <p:ext uri="{BB962C8B-B14F-4D97-AF65-F5344CB8AC3E}">
        <p14:creationId xmlns:p14="http://schemas.microsoft.com/office/powerpoint/2010/main" val="1741672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8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5A51-F562-DB6A-BC88-830863E78FCE}"/>
              </a:ext>
            </a:extLst>
          </p:cNvPr>
          <p:cNvSpPr>
            <a:spLocks noGrp="1"/>
          </p:cNvSpPr>
          <p:nvPr>
            <p:ph type="title"/>
          </p:nvPr>
        </p:nvSpPr>
        <p:spPr>
          <a:xfrm>
            <a:off x="838200" y="606490"/>
            <a:ext cx="10515600" cy="765110"/>
          </a:xfrm>
        </p:spPr>
        <p:txBody>
          <a:bodyPr>
            <a:normAutofit/>
          </a:bodyPr>
          <a:lstStyle/>
          <a:p>
            <a:r>
              <a:rPr lang="en-US" sz="3600" b="1">
                <a:solidFill>
                  <a:schemeClr val="accent1"/>
                </a:solidFill>
                <a:latin typeface="Segoe UI" panose="020B0502040204020203" pitchFamily="34" charset="0"/>
                <a:cs typeface="Segoe UI" panose="020B0502040204020203" pitchFamily="34" charset="0"/>
              </a:rPr>
              <a:t>Give a try of migrating your workflow</a:t>
            </a:r>
          </a:p>
        </p:txBody>
      </p:sp>
      <p:sp>
        <p:nvSpPr>
          <p:cNvPr id="3" name="Content Placeholder 2">
            <a:extLst>
              <a:ext uri="{FF2B5EF4-FFF2-40B4-BE49-F238E27FC236}">
                <a16:creationId xmlns:a16="http://schemas.microsoft.com/office/drawing/2014/main" id="{8BE65310-7FCB-2974-59A5-47481CCE0B62}"/>
              </a:ext>
            </a:extLst>
          </p:cNvPr>
          <p:cNvSpPr>
            <a:spLocks noGrp="1"/>
          </p:cNvSpPr>
          <p:nvPr>
            <p:ph idx="1"/>
          </p:nvPr>
        </p:nvSpPr>
        <p:spPr>
          <a:xfrm>
            <a:off x="838200" y="1623527"/>
            <a:ext cx="7089843" cy="3036022"/>
          </a:xfrm>
        </p:spPr>
        <p:txBody>
          <a:bodyPr vert="horz" lIns="91440" tIns="45720" rIns="91440" bIns="45720" rtlCol="0" anchor="t">
            <a:normAutofit/>
          </a:bodyPr>
          <a:lstStyle/>
          <a:p>
            <a:pPr marL="0" indent="0">
              <a:lnSpc>
                <a:spcPct val="150000"/>
              </a:lnSpc>
              <a:buNone/>
            </a:pPr>
            <a:r>
              <a:rPr lang="en-US" sz="2400" dirty="0">
                <a:latin typeface="Segoe UI" panose="020B0502040204020203" pitchFamily="34" charset="0"/>
                <a:cs typeface="Segoe UI" panose="020B0502040204020203" pitchFamily="34" charset="0"/>
                <a:hlinkClick r:id="rId3"/>
              </a:rPr>
              <a:t>Link to register for preview build</a:t>
            </a:r>
            <a:r>
              <a:rPr lang="en-US" sz="2400" dirty="0">
                <a:latin typeface="Segoe UI" panose="020B0502040204020203" pitchFamily="34" charset="0"/>
                <a:cs typeface="Segoe UI" panose="020B0502040204020203" pitchFamily="34" charset="0"/>
              </a:rPr>
              <a:t> – ask inputs and willingness to try the private preview build.</a:t>
            </a:r>
          </a:p>
          <a:p>
            <a:pPr marL="0" indent="0">
              <a:lnSpc>
                <a:spcPct val="100000"/>
              </a:lnSpc>
              <a:buNone/>
            </a:pPr>
            <a:r>
              <a:rPr lang="en-US" sz="1800" i="1" dirty="0">
                <a:latin typeface="Segoe UI" panose="020B0502040204020203" pitchFamily="34" charset="0"/>
                <a:cs typeface="Segoe UI" panose="020B0502040204020203" pitchFamily="34" charset="0"/>
              </a:rPr>
              <a:t>Start to register before 6/30/222. Download link and user guide will be sent to you after we receive your registration.</a:t>
            </a:r>
          </a:p>
        </p:txBody>
      </p:sp>
      <p:pic>
        <p:nvPicPr>
          <p:cNvPr id="5" name="Picture 4" descr="Qr code&#10;&#10;Description automatically generated">
            <a:extLst>
              <a:ext uri="{FF2B5EF4-FFF2-40B4-BE49-F238E27FC236}">
                <a16:creationId xmlns:a16="http://schemas.microsoft.com/office/drawing/2014/main" id="{6BF7629C-5C21-C66F-ED85-AE40C7EBA7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9613" y="1623527"/>
            <a:ext cx="2760041" cy="2760041"/>
          </a:xfrm>
          <a:prstGeom prst="rect">
            <a:avLst/>
          </a:prstGeom>
          <a:effectLst>
            <a:outerShdw blurRad="50800" dist="38100" dir="2700000" algn="tl" rotWithShape="0">
              <a:schemeClr val="bg1">
                <a:lumMod val="85000"/>
                <a:alpha val="40000"/>
              </a:schemeClr>
            </a:outerShdw>
          </a:effectLst>
        </p:spPr>
      </p:pic>
      <p:sp>
        <p:nvSpPr>
          <p:cNvPr id="7" name="TextBox 6">
            <a:extLst>
              <a:ext uri="{FF2B5EF4-FFF2-40B4-BE49-F238E27FC236}">
                <a16:creationId xmlns:a16="http://schemas.microsoft.com/office/drawing/2014/main" id="{CA545C58-6D5A-4330-3B80-9B2BEE9F601A}"/>
              </a:ext>
            </a:extLst>
          </p:cNvPr>
          <p:cNvSpPr txBox="1"/>
          <p:nvPr/>
        </p:nvSpPr>
        <p:spPr>
          <a:xfrm>
            <a:off x="838200" y="5234473"/>
            <a:ext cx="6607629" cy="871713"/>
          </a:xfrm>
          <a:prstGeom prst="rect">
            <a:avLst/>
          </a:prstGeom>
          <a:noFill/>
        </p:spPr>
        <p:txBody>
          <a:bodyPr wrap="square">
            <a:spAutoFit/>
          </a:bodyPr>
          <a:lstStyle/>
          <a:p>
            <a:pPr>
              <a:lnSpc>
                <a:spcPct val="150000"/>
              </a:lnSpc>
            </a:pPr>
            <a:r>
              <a:rPr lang="en-US" dirty="0">
                <a:latin typeface="Segoe UI" panose="020B0502040204020203" pitchFamily="34" charset="0"/>
                <a:cs typeface="Segoe UI" panose="020B0502040204020203" pitchFamily="34" charset="0"/>
                <a:hlinkClick r:id="rId5"/>
              </a:rPr>
              <a:t>Link to official SPMT workflow migration document </a:t>
            </a:r>
            <a:endParaRPr lang="en-US" sz="1800" dirty="0">
              <a:latin typeface="Segoe UI" panose="020B0502040204020203" pitchFamily="34" charset="0"/>
              <a:cs typeface="Segoe UI" panose="020B0502040204020203" pitchFamily="34" charset="0"/>
            </a:endParaRPr>
          </a:p>
          <a:p>
            <a:pPr>
              <a:lnSpc>
                <a:spcPct val="150000"/>
              </a:lnSpc>
            </a:pPr>
            <a:r>
              <a:rPr lang="en-US" sz="1800" dirty="0">
                <a:latin typeface="Segoe UI" panose="020B0502040204020203" pitchFamily="34" charset="0"/>
                <a:cs typeface="Segoe UI" panose="020B0502040204020203" pitchFamily="34" charset="0"/>
              </a:rPr>
              <a:t>Send your questions and requests to </a:t>
            </a:r>
            <a:r>
              <a:rPr lang="en-US" sz="1800" dirty="0">
                <a:latin typeface="Segoe UI" panose="020B0502040204020203" pitchFamily="34" charset="0"/>
                <a:cs typeface="Segoe UI" panose="020B0502040204020203" pitchFamily="34" charset="0"/>
                <a:hlinkClick r:id="rId6"/>
              </a:rPr>
              <a:t>zhaosu@microsoft.com</a:t>
            </a:r>
            <a:r>
              <a:rPr lang="en-US" sz="1800" dirty="0">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4055032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664</Words>
  <Application>Microsoft Office PowerPoint</Application>
  <PresentationFormat>Widescreen</PresentationFormat>
  <Paragraphs>41</Paragraphs>
  <Slides>5</Slides>
  <Notes>5</Notes>
  <HiddenSlides>0</HiddenSlides>
  <MMClips>1</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Migrate your SharePoint workflows to Power Automate</vt:lpstr>
      <vt:lpstr>Modernize your legacy workflow</vt:lpstr>
      <vt:lpstr>What can you do with SPMT preview build</vt:lpstr>
      <vt:lpstr>PowerPoint Presentation</vt:lpstr>
      <vt:lpstr>Give a try of migrating your workflow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Migrate your SharePoint workflows to Power Automate</dc:title>
  <dc:creator>Zac Sun</dc:creator>
  <cp:lastModifiedBy>Zac Sun</cp:lastModifiedBy>
  <cp:revision>2</cp:revision>
  <dcterms:created xsi:type="dcterms:W3CDTF">2022-06-03T01:44:35Z</dcterms:created>
  <dcterms:modified xsi:type="dcterms:W3CDTF">2022-06-07T16:27:55Z</dcterms:modified>
</cp:coreProperties>
</file>

<file path=docProps/thumbnail.jpeg>
</file>